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1" r:id="rId6"/>
    <p:sldId id="263" r:id="rId7"/>
    <p:sldId id="264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58C59-1976-454E-812A-9BE628E17528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8BB2719-AF13-43D5-8CE0-DCC40871E89E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95000"/>
                </a:schemeClr>
              </a:solidFill>
            </a:rPr>
            <a:t>Children with autism</a:t>
          </a:r>
          <a:endParaRPr lang="en-GB" dirty="0">
            <a:solidFill>
              <a:schemeClr val="bg1">
                <a:lumMod val="95000"/>
              </a:schemeClr>
            </a:solidFill>
          </a:endParaRPr>
        </a:p>
      </dgm:t>
    </dgm:pt>
    <dgm:pt modelId="{290BC9E9-B1A3-40E2-8C45-0DB018327513}" type="parTrans" cxnId="{197E1773-D705-4FD5-ACD7-99E2E6FF1137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AD045FF2-9F5E-4917-95E9-E7FFB609B5BA}" type="sibTrans" cxnId="{197E1773-D705-4FD5-ACD7-99E2E6FF1137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F788E39F-E886-4703-B26D-A9995A17EF59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70C0"/>
              </a:solidFill>
            </a:rPr>
            <a:t>Schools</a:t>
          </a:r>
          <a:endParaRPr lang="en-GB" sz="2000" dirty="0">
            <a:solidFill>
              <a:srgbClr val="0070C0"/>
            </a:solidFill>
          </a:endParaRPr>
        </a:p>
      </dgm:t>
    </dgm:pt>
    <dgm:pt modelId="{5D44D404-FFDE-4FA6-996C-AE6FE6612BBB}" type="parTrans" cxnId="{DC872265-5BED-404E-BD79-6827BE388404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58C6CB99-A9CB-49DC-902A-ABD7F854453E}" type="sibTrans" cxnId="{DC872265-5BED-404E-BD79-6827BE388404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B05A6418-5343-470A-83DF-9569755C4A1D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70C0"/>
              </a:solidFill>
            </a:rPr>
            <a:t>Families</a:t>
          </a:r>
          <a:endParaRPr lang="en-GB" sz="1400" dirty="0">
            <a:solidFill>
              <a:srgbClr val="0070C0"/>
            </a:solidFill>
          </a:endParaRPr>
        </a:p>
      </dgm:t>
    </dgm:pt>
    <dgm:pt modelId="{24CB5D66-9A42-41AF-B869-F8A7B632C6A7}" type="parTrans" cxnId="{BD11EBC0-1319-4B9B-9927-6BBF01A48A85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D5AEDC0-DD06-47AA-983C-9502579B5603}" type="sibTrans" cxnId="{BD11EBC0-1319-4B9B-9927-6BBF01A48A85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6ADD0917-A58B-4260-9E36-B5258EBAD431}">
      <dgm:prSet phldrT="[Text]" custT="1"/>
      <dgm:spPr/>
      <dgm:t>
        <a:bodyPr/>
        <a:lstStyle/>
        <a:p>
          <a:r>
            <a:rPr lang="en-GB" sz="1400" dirty="0" smtClean="0">
              <a:solidFill>
                <a:srgbClr val="0070C0"/>
              </a:solidFill>
            </a:rPr>
            <a:t>Community</a:t>
          </a:r>
          <a:endParaRPr lang="en-GB" sz="1400" dirty="0">
            <a:solidFill>
              <a:srgbClr val="0070C0"/>
            </a:solidFill>
          </a:endParaRPr>
        </a:p>
      </dgm:t>
    </dgm:pt>
    <dgm:pt modelId="{8D2E98B9-807C-4AE7-B332-890564A0B2B4}" type="parTrans" cxnId="{FC3F14FC-EC08-4233-B310-715E79E385DA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8983438C-46F0-467B-8DED-280504847F6A}" type="sibTrans" cxnId="{FC3F14FC-EC08-4233-B310-715E79E385DA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69A3DF1-E614-4AEF-972C-4333282ACC00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Researchers</a:t>
          </a:r>
          <a:endParaRPr lang="en-GB" sz="1400" dirty="0">
            <a:solidFill>
              <a:schemeClr val="bg1"/>
            </a:solidFill>
          </a:endParaRPr>
        </a:p>
      </dgm:t>
    </dgm:pt>
    <dgm:pt modelId="{C8FB4F5A-5AEA-41EA-846C-18DC38498812}" type="parTrans" cxnId="{3CA79025-836B-45B2-837A-B06670A08ED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E6DB936D-34A1-4531-9987-87E5935AB059}" type="sibTrans" cxnId="{3CA79025-836B-45B2-837A-B06670A08ED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1894C690-FE78-4D24-9469-C47F2679AAE0}" type="pres">
      <dgm:prSet presAssocID="{C1658C59-1976-454E-812A-9BE628E17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0440A1-AA19-48B8-BD86-6B99EB81E7CC}" type="pres">
      <dgm:prSet presAssocID="{F8BB2719-AF13-43D5-8CE0-DCC40871E89E}" presName="centerShape" presStyleLbl="node0" presStyleIdx="0" presStyleCnt="1"/>
      <dgm:spPr/>
      <dgm:t>
        <a:bodyPr/>
        <a:lstStyle/>
        <a:p>
          <a:endParaRPr lang="en-GB"/>
        </a:p>
      </dgm:t>
    </dgm:pt>
    <dgm:pt modelId="{B0E13D4E-1BD9-4057-96BA-0A88424FB0E5}" type="pres">
      <dgm:prSet presAssocID="{F788E39F-E886-4703-B26D-A9995A17EF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547C0-298F-41FD-B710-BF6D55853594}" type="pres">
      <dgm:prSet presAssocID="{F788E39F-E886-4703-B26D-A9995A17EF59}" presName="dummy" presStyleCnt="0"/>
      <dgm:spPr/>
    </dgm:pt>
    <dgm:pt modelId="{E68B940E-E0B2-43AE-9F4D-DA136AC91BB3}" type="pres">
      <dgm:prSet presAssocID="{58C6CB99-A9CB-49DC-902A-ABD7F854453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4249428-5733-4C5D-B10D-66DA18916FF2}" type="pres">
      <dgm:prSet presAssocID="{B05A6418-5343-470A-83DF-9569755C4A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D41CEE-B60D-4FF0-899A-384EB1ADF20F}" type="pres">
      <dgm:prSet presAssocID="{B05A6418-5343-470A-83DF-9569755C4A1D}" presName="dummy" presStyleCnt="0"/>
      <dgm:spPr/>
    </dgm:pt>
    <dgm:pt modelId="{02484D6B-4FD8-42EB-861F-CCFFEAFEC75D}" type="pres">
      <dgm:prSet presAssocID="{0D5AEDC0-DD06-47AA-983C-9502579B5603}" presName="sibTrans" presStyleLbl="sibTrans2D1" presStyleIdx="1" presStyleCnt="4"/>
      <dgm:spPr/>
      <dgm:t>
        <a:bodyPr/>
        <a:lstStyle/>
        <a:p>
          <a:endParaRPr lang="en-GB"/>
        </a:p>
      </dgm:t>
    </dgm:pt>
    <dgm:pt modelId="{2F2DD67B-E7D3-49B5-B043-A344B809839E}" type="pres">
      <dgm:prSet presAssocID="{6ADD0917-A58B-4260-9E36-B5258EBAD4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FFC20-F11D-4875-BBE0-0A7E9166B0C7}" type="pres">
      <dgm:prSet presAssocID="{6ADD0917-A58B-4260-9E36-B5258EBAD431}" presName="dummy" presStyleCnt="0"/>
      <dgm:spPr/>
    </dgm:pt>
    <dgm:pt modelId="{CCB8B6FB-9375-4929-8004-05A43667F946}" type="pres">
      <dgm:prSet presAssocID="{8983438C-46F0-467B-8DED-280504847F6A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264863C-D66F-452F-9E60-BAEDCD02CFD6}" type="pres">
      <dgm:prSet presAssocID="{069A3DF1-E614-4AEF-972C-4333282ACC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35B488-FD0C-49A4-844D-A7B6974F76CA}" type="pres">
      <dgm:prSet presAssocID="{069A3DF1-E614-4AEF-972C-4333282ACC00}" presName="dummy" presStyleCnt="0"/>
      <dgm:spPr/>
    </dgm:pt>
    <dgm:pt modelId="{04499241-AFB0-4340-A7B5-774FEAE53BAB}" type="pres">
      <dgm:prSet presAssocID="{E6DB936D-34A1-4531-9987-87E5935AB059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1D31D827-E378-4736-8FDA-2ABCCB23C1F3}" type="presOf" srcId="{C1658C59-1976-454E-812A-9BE628E17528}" destId="{1894C690-FE78-4D24-9469-C47F2679AAE0}" srcOrd="0" destOrd="0" presId="urn:microsoft.com/office/officeart/2005/8/layout/radial6"/>
    <dgm:cxn modelId="{941DB639-D93F-4865-A6D4-93CBC6CF8F9B}" type="presOf" srcId="{8983438C-46F0-467B-8DED-280504847F6A}" destId="{CCB8B6FB-9375-4929-8004-05A43667F946}" srcOrd="0" destOrd="0" presId="urn:microsoft.com/office/officeart/2005/8/layout/radial6"/>
    <dgm:cxn modelId="{363C6133-E245-4FAD-BBBE-F233BA4C203E}" type="presOf" srcId="{F8BB2719-AF13-43D5-8CE0-DCC40871E89E}" destId="{680440A1-AA19-48B8-BD86-6B99EB81E7CC}" srcOrd="0" destOrd="0" presId="urn:microsoft.com/office/officeart/2005/8/layout/radial6"/>
    <dgm:cxn modelId="{DC872265-5BED-404E-BD79-6827BE388404}" srcId="{F8BB2719-AF13-43D5-8CE0-DCC40871E89E}" destId="{F788E39F-E886-4703-B26D-A9995A17EF59}" srcOrd="0" destOrd="0" parTransId="{5D44D404-FFDE-4FA6-996C-AE6FE6612BBB}" sibTransId="{58C6CB99-A9CB-49DC-902A-ABD7F854453E}"/>
    <dgm:cxn modelId="{5BABB11D-F4B8-441A-9502-AB22D95C8CBC}" type="presOf" srcId="{B05A6418-5343-470A-83DF-9569755C4A1D}" destId="{34249428-5733-4C5D-B10D-66DA18916FF2}" srcOrd="0" destOrd="0" presId="urn:microsoft.com/office/officeart/2005/8/layout/radial6"/>
    <dgm:cxn modelId="{25A39E96-B7D2-426C-B6C4-78E5CC8E1237}" type="presOf" srcId="{069A3DF1-E614-4AEF-972C-4333282ACC00}" destId="{E264863C-D66F-452F-9E60-BAEDCD02CFD6}" srcOrd="0" destOrd="0" presId="urn:microsoft.com/office/officeart/2005/8/layout/radial6"/>
    <dgm:cxn modelId="{3CA79025-836B-45B2-837A-B06670A08EDC}" srcId="{F8BB2719-AF13-43D5-8CE0-DCC40871E89E}" destId="{069A3DF1-E614-4AEF-972C-4333282ACC00}" srcOrd="3" destOrd="0" parTransId="{C8FB4F5A-5AEA-41EA-846C-18DC38498812}" sibTransId="{E6DB936D-34A1-4531-9987-87E5935AB059}"/>
    <dgm:cxn modelId="{A9CA8D22-589B-4BD3-A442-00F6977A0E63}" type="presOf" srcId="{6ADD0917-A58B-4260-9E36-B5258EBAD431}" destId="{2F2DD67B-E7D3-49B5-B043-A344B809839E}" srcOrd="0" destOrd="0" presId="urn:microsoft.com/office/officeart/2005/8/layout/radial6"/>
    <dgm:cxn modelId="{197E1773-D705-4FD5-ACD7-99E2E6FF1137}" srcId="{C1658C59-1976-454E-812A-9BE628E17528}" destId="{F8BB2719-AF13-43D5-8CE0-DCC40871E89E}" srcOrd="0" destOrd="0" parTransId="{290BC9E9-B1A3-40E2-8C45-0DB018327513}" sibTransId="{AD045FF2-9F5E-4917-95E9-E7FFB609B5BA}"/>
    <dgm:cxn modelId="{4D9B867D-C6A0-4BA1-A79E-B75D34045430}" type="presOf" srcId="{F788E39F-E886-4703-B26D-A9995A17EF59}" destId="{B0E13D4E-1BD9-4057-96BA-0A88424FB0E5}" srcOrd="0" destOrd="0" presId="urn:microsoft.com/office/officeart/2005/8/layout/radial6"/>
    <dgm:cxn modelId="{FC3F14FC-EC08-4233-B310-715E79E385DA}" srcId="{F8BB2719-AF13-43D5-8CE0-DCC40871E89E}" destId="{6ADD0917-A58B-4260-9E36-B5258EBAD431}" srcOrd="2" destOrd="0" parTransId="{8D2E98B9-807C-4AE7-B332-890564A0B2B4}" sibTransId="{8983438C-46F0-467B-8DED-280504847F6A}"/>
    <dgm:cxn modelId="{EC0EAE1A-5103-40A0-B043-B16326F96D8F}" type="presOf" srcId="{0D5AEDC0-DD06-47AA-983C-9502579B5603}" destId="{02484D6B-4FD8-42EB-861F-CCFFEAFEC75D}" srcOrd="0" destOrd="0" presId="urn:microsoft.com/office/officeart/2005/8/layout/radial6"/>
    <dgm:cxn modelId="{A20F780B-F345-40A2-BD41-4C8578A8D225}" type="presOf" srcId="{E6DB936D-34A1-4531-9987-87E5935AB059}" destId="{04499241-AFB0-4340-A7B5-774FEAE53BAB}" srcOrd="0" destOrd="0" presId="urn:microsoft.com/office/officeart/2005/8/layout/radial6"/>
    <dgm:cxn modelId="{BD11EBC0-1319-4B9B-9927-6BBF01A48A85}" srcId="{F8BB2719-AF13-43D5-8CE0-DCC40871E89E}" destId="{B05A6418-5343-470A-83DF-9569755C4A1D}" srcOrd="1" destOrd="0" parTransId="{24CB5D66-9A42-41AF-B869-F8A7B632C6A7}" sibTransId="{0D5AEDC0-DD06-47AA-983C-9502579B5603}"/>
    <dgm:cxn modelId="{D4AFB08F-97AA-4FE5-8358-3B0A36C71596}" type="presOf" srcId="{58C6CB99-A9CB-49DC-902A-ABD7F854453E}" destId="{E68B940E-E0B2-43AE-9F4D-DA136AC91BB3}" srcOrd="0" destOrd="0" presId="urn:microsoft.com/office/officeart/2005/8/layout/radial6"/>
    <dgm:cxn modelId="{88610461-3F24-4439-9730-B446D7622E54}" type="presParOf" srcId="{1894C690-FE78-4D24-9469-C47F2679AAE0}" destId="{680440A1-AA19-48B8-BD86-6B99EB81E7CC}" srcOrd="0" destOrd="0" presId="urn:microsoft.com/office/officeart/2005/8/layout/radial6"/>
    <dgm:cxn modelId="{E222B97C-B4CA-4D30-9E78-D772D3C1A129}" type="presParOf" srcId="{1894C690-FE78-4D24-9469-C47F2679AAE0}" destId="{B0E13D4E-1BD9-4057-96BA-0A88424FB0E5}" srcOrd="1" destOrd="0" presId="urn:microsoft.com/office/officeart/2005/8/layout/radial6"/>
    <dgm:cxn modelId="{CC032019-4304-46FF-AA4D-9114B211B23E}" type="presParOf" srcId="{1894C690-FE78-4D24-9469-C47F2679AAE0}" destId="{DAA547C0-298F-41FD-B710-BF6D55853594}" srcOrd="2" destOrd="0" presId="urn:microsoft.com/office/officeart/2005/8/layout/radial6"/>
    <dgm:cxn modelId="{7A06B12A-6D55-4674-B335-CE61904CCA37}" type="presParOf" srcId="{1894C690-FE78-4D24-9469-C47F2679AAE0}" destId="{E68B940E-E0B2-43AE-9F4D-DA136AC91BB3}" srcOrd="3" destOrd="0" presId="urn:microsoft.com/office/officeart/2005/8/layout/radial6"/>
    <dgm:cxn modelId="{0F1F0B84-6A80-4C42-9944-BC754E561A0F}" type="presParOf" srcId="{1894C690-FE78-4D24-9469-C47F2679AAE0}" destId="{34249428-5733-4C5D-B10D-66DA18916FF2}" srcOrd="4" destOrd="0" presId="urn:microsoft.com/office/officeart/2005/8/layout/radial6"/>
    <dgm:cxn modelId="{54D86FF3-6116-4733-8542-30C25E6BF377}" type="presParOf" srcId="{1894C690-FE78-4D24-9469-C47F2679AAE0}" destId="{8AD41CEE-B60D-4FF0-899A-384EB1ADF20F}" srcOrd="5" destOrd="0" presId="urn:microsoft.com/office/officeart/2005/8/layout/radial6"/>
    <dgm:cxn modelId="{CE7F6BDE-8722-419E-919D-D6F9B784A672}" type="presParOf" srcId="{1894C690-FE78-4D24-9469-C47F2679AAE0}" destId="{02484D6B-4FD8-42EB-861F-CCFFEAFEC75D}" srcOrd="6" destOrd="0" presId="urn:microsoft.com/office/officeart/2005/8/layout/radial6"/>
    <dgm:cxn modelId="{F050E9A2-FD2E-49EB-85DC-B6827F482120}" type="presParOf" srcId="{1894C690-FE78-4D24-9469-C47F2679AAE0}" destId="{2F2DD67B-E7D3-49B5-B043-A344B809839E}" srcOrd="7" destOrd="0" presId="urn:microsoft.com/office/officeart/2005/8/layout/radial6"/>
    <dgm:cxn modelId="{232D4CA1-9166-46BD-BCB1-F4B824C6C27F}" type="presParOf" srcId="{1894C690-FE78-4D24-9469-C47F2679AAE0}" destId="{C92FFC20-F11D-4875-BBE0-0A7E9166B0C7}" srcOrd="8" destOrd="0" presId="urn:microsoft.com/office/officeart/2005/8/layout/radial6"/>
    <dgm:cxn modelId="{9D0FCD02-942B-4116-AE82-95AA9F3FB4E3}" type="presParOf" srcId="{1894C690-FE78-4D24-9469-C47F2679AAE0}" destId="{CCB8B6FB-9375-4929-8004-05A43667F946}" srcOrd="9" destOrd="0" presId="urn:microsoft.com/office/officeart/2005/8/layout/radial6"/>
    <dgm:cxn modelId="{29573672-401C-42D8-B8BD-AA9B67EB40AE}" type="presParOf" srcId="{1894C690-FE78-4D24-9469-C47F2679AAE0}" destId="{E264863C-D66F-452F-9E60-BAEDCD02CFD6}" srcOrd="10" destOrd="0" presId="urn:microsoft.com/office/officeart/2005/8/layout/radial6"/>
    <dgm:cxn modelId="{54ECBB70-562A-49D4-BBAB-AA257B10C591}" type="presParOf" srcId="{1894C690-FE78-4D24-9469-C47F2679AAE0}" destId="{2935B488-FD0C-49A4-844D-A7B6974F76CA}" srcOrd="11" destOrd="0" presId="urn:microsoft.com/office/officeart/2005/8/layout/radial6"/>
    <dgm:cxn modelId="{BB609329-DFEE-4979-9124-E0E50AB8F4AF}" type="presParOf" srcId="{1894C690-FE78-4D24-9469-C47F2679AAE0}" destId="{04499241-AFB0-4340-A7B5-774FEAE53B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99241-AFB0-4340-A7B5-774FEAE53BAB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8B6FB-9375-4929-8004-05A43667F946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84D6B-4FD8-42EB-861F-CCFFEAFEC75D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B940E-E0B2-43AE-9F4D-DA136AC91BB3}">
      <dsp:nvSpPr>
        <dsp:cNvPr id="0" name=""/>
        <dsp:cNvSpPr/>
      </dsp:nvSpPr>
      <dsp:spPr>
        <a:xfrm>
          <a:off x="2449736" y="619255"/>
          <a:ext cx="4126864" cy="4126864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440A1-AA19-48B8-BD86-6B99EB81E7CC}">
      <dsp:nvSpPr>
        <dsp:cNvPr id="0" name=""/>
        <dsp:cNvSpPr/>
      </dsp:nvSpPr>
      <dsp:spPr>
        <a:xfrm>
          <a:off x="3563376" y="1732894"/>
          <a:ext cx="1899585" cy="18995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>
              <a:solidFill>
                <a:schemeClr val="bg1">
                  <a:lumMod val="95000"/>
                </a:schemeClr>
              </a:solidFill>
            </a:rPr>
            <a:t>Children with autism</a:t>
          </a:r>
          <a:endParaRPr lang="en-GB" sz="29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841564" y="2011082"/>
        <a:ext cx="1343209" cy="1343209"/>
      </dsp:txXfrm>
    </dsp:sp>
    <dsp:sp modelId="{B0E13D4E-1BD9-4057-96BA-0A88424FB0E5}">
      <dsp:nvSpPr>
        <dsp:cNvPr id="0" name=""/>
        <dsp:cNvSpPr/>
      </dsp:nvSpPr>
      <dsp:spPr>
        <a:xfrm>
          <a:off x="3848313" y="2269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70C0"/>
              </a:solidFill>
            </a:rPr>
            <a:t>Schools</a:t>
          </a:r>
          <a:endParaRPr lang="en-GB" sz="2000" kern="1200" dirty="0">
            <a:solidFill>
              <a:srgbClr val="0070C0"/>
            </a:solidFill>
          </a:endParaRPr>
        </a:p>
      </dsp:txBody>
      <dsp:txXfrm>
        <a:off x="4043045" y="197001"/>
        <a:ext cx="940246" cy="940246"/>
      </dsp:txXfrm>
    </dsp:sp>
    <dsp:sp modelId="{34249428-5733-4C5D-B10D-66DA18916FF2}">
      <dsp:nvSpPr>
        <dsp:cNvPr id="0" name=""/>
        <dsp:cNvSpPr/>
      </dsp:nvSpPr>
      <dsp:spPr>
        <a:xfrm>
          <a:off x="5863876" y="2017832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70C0"/>
              </a:solidFill>
            </a:rPr>
            <a:t>Families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6058608" y="2212564"/>
        <a:ext cx="940246" cy="940246"/>
      </dsp:txXfrm>
    </dsp:sp>
    <dsp:sp modelId="{2F2DD67B-E7D3-49B5-B043-A344B809839E}">
      <dsp:nvSpPr>
        <dsp:cNvPr id="0" name=""/>
        <dsp:cNvSpPr/>
      </dsp:nvSpPr>
      <dsp:spPr>
        <a:xfrm>
          <a:off x="3848313" y="4033395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70C0"/>
              </a:solidFill>
            </a:rPr>
            <a:t>Community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4043045" y="4228127"/>
        <a:ext cx="940246" cy="940246"/>
      </dsp:txXfrm>
    </dsp:sp>
    <dsp:sp modelId="{E264863C-D66F-452F-9E60-BAEDCD02CFD6}">
      <dsp:nvSpPr>
        <dsp:cNvPr id="0" name=""/>
        <dsp:cNvSpPr/>
      </dsp:nvSpPr>
      <dsp:spPr>
        <a:xfrm>
          <a:off x="1832751" y="2017832"/>
          <a:ext cx="1329710" cy="1329710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Researchers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2027483" y="2212564"/>
        <a:ext cx="940246" cy="94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5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0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 dirty="0" smtClean="0"/>
          </a:p>
        </p:txBody>
      </p:sp>
      <p:pic>
        <p:nvPicPr>
          <p:cNvPr id="2050" name="ABA8AEFB-7AA4-4E63-98CA-0BB731C99C2C" descr="BE56086A-28D6-4EF3-BAE2-1CBECB07D100@hom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1" y="4090229"/>
            <a:ext cx="2593285" cy="27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6" y="6319756"/>
            <a:ext cx="448544" cy="3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8043" y="6296511"/>
            <a:ext cx="411163" cy="41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02952" y="6236551"/>
            <a:ext cx="590709" cy="53108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089462" y="6386676"/>
            <a:ext cx="1821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acornsnetwork@soton.ac.uk</a:t>
            </a:r>
            <a:endParaRPr lang="en-GB" sz="11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56180" y="5827986"/>
            <a:ext cx="2803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www.facebook.com/Acorns.southampton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56" y="5550987"/>
            <a:ext cx="756824" cy="7568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674016" y="6381984"/>
            <a:ext cx="190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acornsnetwork.org.uk</a:t>
            </a:r>
            <a:endParaRPr lang="en-GB" sz="12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4851" y="6381984"/>
            <a:ext cx="1688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@</a:t>
            </a:r>
            <a:r>
              <a:rPr lang="en-GB" sz="1200" dirty="0" err="1" smtClean="0"/>
              <a:t>AcornsNetwork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0475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57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6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8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6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41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47AF-94DB-48BF-8ADA-6CFE4714EA8B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B82A-1BB7-4743-8A97-68377989F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BA8AEFB-7AA4-4E63-98CA-0BB731C99C2C" descr="BE56086A-28D6-4EF3-BAE2-1CBECB07D100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94" y="123611"/>
            <a:ext cx="5688106" cy="593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9808" y="5971982"/>
            <a:ext cx="705970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Project launch: June 27</a:t>
            </a:r>
            <a:r>
              <a:rPr lang="en-GB" sz="4000" baseline="30000" dirty="0"/>
              <a:t>th</a:t>
            </a:r>
            <a:r>
              <a:rPr lang="en-GB" sz="4000" dirty="0"/>
              <a:t> 2017</a:t>
            </a:r>
          </a:p>
          <a:p>
            <a:pPr algn="ctr"/>
            <a:endParaRPr lang="en-GB" sz="2700" dirty="0"/>
          </a:p>
        </p:txBody>
      </p:sp>
      <p:sp>
        <p:nvSpPr>
          <p:cNvPr id="8" name="Rectangle 7"/>
          <p:cNvSpPr/>
          <p:nvPr/>
        </p:nvSpPr>
        <p:spPr>
          <a:xfrm>
            <a:off x="0" y="4878319"/>
            <a:ext cx="53962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www.facebook.com/Acorns.southampton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2100" y="576881"/>
            <a:ext cx="2612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/>
              <a:t>@</a:t>
            </a:r>
            <a:r>
              <a:rPr lang="en-GB" sz="2000" dirty="0" err="1" smtClean="0"/>
              <a:t>AcornsNetwork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57137" y="1775582"/>
            <a:ext cx="3324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www.acornsnetwork.org.uk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82" y="3091444"/>
            <a:ext cx="285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acornsnetwork@soton.ac.uk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1" y="4077900"/>
            <a:ext cx="890840" cy="890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0" y="436858"/>
            <a:ext cx="877878" cy="7117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2" y="1659914"/>
            <a:ext cx="852055" cy="764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63" y="2935392"/>
            <a:ext cx="730075" cy="7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635682"/>
            <a:ext cx="7886700" cy="2852737"/>
          </a:xfrm>
        </p:spPr>
        <p:txBody>
          <a:bodyPr/>
          <a:lstStyle/>
          <a:p>
            <a:r>
              <a:rPr lang="en-GB" dirty="0"/>
              <a:t>Over to </a:t>
            </a:r>
            <a:r>
              <a:rPr lang="en-GB" dirty="0" smtClean="0"/>
              <a:t>the students…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02" y="3961760"/>
            <a:ext cx="2639598" cy="27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GB" dirty="0" smtClean="0"/>
              <a:t>Welcome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Overview and introductions 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What questions or issues matter to you</a:t>
            </a:r>
            <a:r>
              <a:rPr lang="en-GB" dirty="0" smtClean="0"/>
              <a:t>? Why is </a:t>
            </a:r>
            <a:r>
              <a:rPr lang="en-GB" dirty="0" err="1" smtClean="0"/>
              <a:t>ACoRNS</a:t>
            </a:r>
            <a:r>
              <a:rPr lang="en-GB" dirty="0" smtClean="0"/>
              <a:t> of interest?</a:t>
            </a:r>
            <a:endParaRPr lang="en-GB" dirty="0" smtClean="0"/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Student voices and experiences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Discussion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 smtClean="0"/>
              <a:t>Mingling and refreshments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8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ACoRNS</a:t>
            </a:r>
            <a:r>
              <a:rPr lang="en-GB" dirty="0" smtClean="0"/>
              <a:t>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910701"/>
              </p:ext>
            </p:extLst>
          </p:nvPr>
        </p:nvGraphicFramePr>
        <p:xfrm>
          <a:off x="-1278591" y="1390262"/>
          <a:ext cx="9026338" cy="536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494" y="3942779"/>
            <a:ext cx="2792506" cy="2915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747" y="1166325"/>
            <a:ext cx="40121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</a:rPr>
              <a:t>Improve the lives of children and young people on the autism spectrum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" y="3870065"/>
            <a:ext cx="6596713" cy="2845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071366" cy="1024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 the </a:t>
            </a:r>
            <a:r>
              <a:rPr lang="en-US" dirty="0" smtClean="0"/>
              <a:t>Team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" y="950538"/>
            <a:ext cx="5962115" cy="2992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365127"/>
            <a:ext cx="3105946" cy="2743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0765" y="6428232"/>
            <a:ext cx="2763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72890" y="3223734"/>
            <a:ext cx="237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Richard </a:t>
            </a:r>
            <a:r>
              <a:rPr lang="en-GB" dirty="0" err="1" smtClean="0">
                <a:solidFill>
                  <a:srgbClr val="92D050"/>
                </a:solidFill>
              </a:rPr>
              <a:t>Cosford</a:t>
            </a:r>
            <a:r>
              <a:rPr lang="en-GB" dirty="0" smtClean="0">
                <a:solidFill>
                  <a:srgbClr val="92D050"/>
                </a:solidFill>
              </a:rPr>
              <a:t> – </a:t>
            </a:r>
            <a:r>
              <a:rPr lang="en-GB" dirty="0" err="1" smtClean="0">
                <a:solidFill>
                  <a:srgbClr val="92D050"/>
                </a:solidFill>
              </a:rPr>
              <a:t>Bitterne</a:t>
            </a:r>
            <a:r>
              <a:rPr lang="en-GB" dirty="0" smtClean="0">
                <a:solidFill>
                  <a:srgbClr val="92D050"/>
                </a:solidFill>
              </a:rPr>
              <a:t> Park School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we be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466" y="1474388"/>
            <a:ext cx="7886700" cy="4351338"/>
          </a:xfrm>
        </p:spPr>
        <p:txBody>
          <a:bodyPr/>
          <a:lstStyle/>
          <a:p>
            <a:r>
              <a:rPr lang="en-GB" dirty="0" smtClean="0"/>
              <a:t>Our agreed priorities </a:t>
            </a:r>
            <a:r>
              <a:rPr lang="en-GB" dirty="0" smtClean="0"/>
              <a:t>are educational </a:t>
            </a:r>
            <a:r>
              <a:rPr lang="en-GB" dirty="0" smtClean="0">
                <a:solidFill>
                  <a:srgbClr val="00B050"/>
                </a:solidFill>
              </a:rPr>
              <a:t>‘transitions and trajectories’</a:t>
            </a:r>
          </a:p>
          <a:p>
            <a:r>
              <a:rPr lang="en-GB" dirty="0" smtClean="0"/>
              <a:t>Working together to decide what questions can be addressed by </a:t>
            </a:r>
            <a:r>
              <a:rPr lang="en-GB" dirty="0" smtClean="0"/>
              <a:t>research and that matter to practitioners</a:t>
            </a:r>
            <a:endParaRPr lang="en-GB" dirty="0" smtClean="0"/>
          </a:p>
          <a:p>
            <a:r>
              <a:rPr lang="en-GB" dirty="0" smtClean="0"/>
              <a:t>Researching those questions</a:t>
            </a:r>
          </a:p>
          <a:p>
            <a:r>
              <a:rPr lang="en-GB" dirty="0" smtClean="0"/>
              <a:t>Feeding back</a:t>
            </a:r>
          </a:p>
          <a:p>
            <a:r>
              <a:rPr lang="en-GB" dirty="0" smtClean="0"/>
              <a:t>Improving and reflecting on practice</a:t>
            </a:r>
          </a:p>
          <a:p>
            <a:r>
              <a:rPr lang="en-GB" dirty="0" smtClean="0"/>
              <a:t>Sharing practice and knowledge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5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18" y="194282"/>
            <a:ext cx="4439016" cy="11133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Current projects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 descr="http://acornsnetwork.org.uk/wp-content/uploads/2017/02/Chantelle_Zill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51" y="1193493"/>
            <a:ext cx="1951173" cy="23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3" y="1235976"/>
            <a:ext cx="1875649" cy="2301933"/>
          </a:xfrm>
          <a:prstGeom prst="rect">
            <a:avLst/>
          </a:prstGeom>
        </p:spPr>
      </p:pic>
      <p:pic>
        <p:nvPicPr>
          <p:cNvPr id="3076" name="Picture 4" descr="http://acornsnetwork.org.uk/wp-content/uploads/2017/02/Sophie_H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10" y="1235976"/>
            <a:ext cx="1880216" cy="23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cornsnetwork.org.uk/wp-content/uploads/2017/02/Caitlin_Murra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3" y="4269818"/>
            <a:ext cx="1808378" cy="22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451" y="4269818"/>
            <a:ext cx="2752278" cy="2066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002" y="4005944"/>
            <a:ext cx="2639598" cy="2755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3500" y="3650189"/>
            <a:ext cx="2468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Doctorate in Educational Psychology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4943" y="3684963"/>
            <a:ext cx="208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MSc Education Management and Leadership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74976" y="3659333"/>
            <a:ext cx="2160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BSc Education and Psychology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8618" y="6489191"/>
            <a:ext cx="269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MSc Foundations of Clinical Psychology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41451" y="6435029"/>
            <a:ext cx="3520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MSc in Clinical and Developmental Neuropsychology</a:t>
            </a:r>
          </a:p>
        </p:txBody>
      </p:sp>
    </p:spTree>
    <p:extLst>
      <p:ext uri="{BB962C8B-B14F-4D97-AF65-F5344CB8AC3E}">
        <p14:creationId xmlns:p14="http://schemas.microsoft.com/office/powerpoint/2010/main" val="7449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24" y="0"/>
            <a:ext cx="7886700" cy="1325563"/>
          </a:xfrm>
        </p:spPr>
        <p:txBody>
          <a:bodyPr/>
          <a:lstStyle/>
          <a:p>
            <a:r>
              <a:rPr lang="en-GB" dirty="0" smtClean="0"/>
              <a:t>What are the benefits?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35" y="1131218"/>
            <a:ext cx="8152279" cy="4871011"/>
          </a:xfrm>
        </p:spPr>
        <p:txBody>
          <a:bodyPr/>
          <a:lstStyle/>
          <a:p>
            <a:r>
              <a:rPr lang="en-GB" dirty="0" smtClean="0"/>
              <a:t>Research addresses questions and issues that really matter</a:t>
            </a:r>
          </a:p>
          <a:p>
            <a:r>
              <a:rPr lang="en-GB" dirty="0" smtClean="0"/>
              <a:t>Research gets used in </a:t>
            </a:r>
            <a:r>
              <a:rPr lang="en-GB" dirty="0" smtClean="0"/>
              <a:t>practice; practice influences research</a:t>
            </a:r>
            <a:endParaRPr lang="en-GB" dirty="0" smtClean="0"/>
          </a:p>
          <a:p>
            <a:r>
              <a:rPr lang="en-GB" dirty="0" smtClean="0"/>
              <a:t>Often research is small-scale and difficult to generalise</a:t>
            </a:r>
          </a:p>
          <a:p>
            <a:r>
              <a:rPr lang="en-GB" dirty="0" smtClean="0"/>
              <a:t>The more we find out, the more we can influence and apply best practice</a:t>
            </a:r>
          </a:p>
          <a:p>
            <a:r>
              <a:rPr lang="en-GB" dirty="0" smtClean="0"/>
              <a:t>We all have knowledge and expertise</a:t>
            </a:r>
          </a:p>
          <a:p>
            <a:r>
              <a:rPr lang="en-GB" dirty="0" smtClean="0"/>
              <a:t>We can only be better if we share this!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can you get involved?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Become an </a:t>
            </a:r>
            <a:r>
              <a:rPr lang="en-GB" dirty="0" err="1" smtClean="0"/>
              <a:t>ACoRNS</a:t>
            </a:r>
            <a:r>
              <a:rPr lang="en-GB" dirty="0" smtClean="0"/>
              <a:t> community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Get involved in research that matters to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Influence what we do as a 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Opportunities to share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News and updates via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Share links, events, tips, ideas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1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Who’s in the room?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21" y="1690689"/>
            <a:ext cx="7886700" cy="4351338"/>
          </a:xfrm>
        </p:spPr>
        <p:txBody>
          <a:bodyPr/>
          <a:lstStyle/>
          <a:p>
            <a:r>
              <a:rPr lang="en-GB" dirty="0" smtClean="0"/>
              <a:t>Introduce yourselves to the people sat near to you</a:t>
            </a:r>
          </a:p>
          <a:p>
            <a:r>
              <a:rPr lang="en-GB" dirty="0" smtClean="0"/>
              <a:t>What are some of the main issues or questions  for autism research and practice that matter to you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Why does </a:t>
            </a:r>
            <a:r>
              <a:rPr lang="en-GB" dirty="0" err="1" smtClean="0"/>
              <a:t>ACoRNS</a:t>
            </a:r>
            <a:r>
              <a:rPr lang="en-GB" dirty="0" smtClean="0"/>
              <a:t> interest you?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Please jot </a:t>
            </a:r>
            <a:r>
              <a:rPr lang="en-GB" dirty="0" smtClean="0">
                <a:solidFill>
                  <a:srgbClr val="00B050"/>
                </a:solidFill>
              </a:rPr>
              <a:t>questions or comments down!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297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Schedule</vt:lpstr>
      <vt:lpstr>What is ACoRNS?</vt:lpstr>
      <vt:lpstr>Meet the Team </vt:lpstr>
      <vt:lpstr>What will we be doing?</vt:lpstr>
      <vt:lpstr>Current projects </vt:lpstr>
      <vt:lpstr>What are the benefits?</vt:lpstr>
      <vt:lpstr>How can you get involved?</vt:lpstr>
      <vt:lpstr>Who’s in the room?</vt:lpstr>
      <vt:lpstr>Over to the students…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Parsons S.J.</dc:creator>
  <cp:lastModifiedBy>Parsons S.J.</cp:lastModifiedBy>
  <cp:revision>29</cp:revision>
  <dcterms:created xsi:type="dcterms:W3CDTF">2017-06-25T11:04:01Z</dcterms:created>
  <dcterms:modified xsi:type="dcterms:W3CDTF">2017-06-27T08:26:40Z</dcterms:modified>
</cp:coreProperties>
</file>